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erriweather"/>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erriweather-bold.fntdata"/><Relationship Id="rId23" Type="http://schemas.openxmlformats.org/officeDocument/2006/relationships/font" Target="fonts/Merriweath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Italic.fntdata"/><Relationship Id="rId25"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cc5af6951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cc5af6951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cc5af6951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cc5af6951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cc5af6951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cc5af6951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cc5af6951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cc5af6951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cc5af6951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cc5af6951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cc5af6951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cc5af6951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cc5af6951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cc5af6951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cc5af6951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cc5af6951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cc5af6951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cc5af6951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cc5af6951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cc5af6951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cc5af6951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cc5af6951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cc5af6951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cc5af6951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google.com/maps/place/E.W.+Brown+Generating+Station/@37.7822182,-84.7585519,12.07z/data=!4m5!3m4!1s0x8842892350c29433:0x63c4c1a8ac4f665b!8m2!3d37.7884044!4d-84.7136606?hl=en" TargetMode="External"/><Relationship Id="rId4" Type="http://schemas.openxmlformats.org/officeDocument/2006/relationships/hyperlink" Target="https://www.ofgem.gov.uk/sites/default/files/docs/2015/03/pv_tool_cdr_final_0.pdf" TargetMode="External"/><Relationship Id="rId5" Type="http://schemas.openxmlformats.org/officeDocument/2006/relationships/hyperlink" Target="https://www.nrel.go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Solar Power Generation Using the NSRDB</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Edward Seymour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Streamlit App</a:t>
            </a:r>
            <a:endParaRPr/>
          </a:p>
        </p:txBody>
      </p:sp>
      <p:sp>
        <p:nvSpPr>
          <p:cNvPr id="132" name="Google Shape;132;p22"/>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3" name="Google Shape;133;p22"/>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34" name="Google Shape;134;p22"/>
          <p:cNvPicPr preferRelativeResize="0"/>
          <p:nvPr/>
        </p:nvPicPr>
        <p:blipFill>
          <a:blip r:embed="rId3">
            <a:alphaModFix/>
          </a:blip>
          <a:stretch>
            <a:fillRect/>
          </a:stretch>
        </p:blipFill>
        <p:spPr>
          <a:xfrm>
            <a:off x="222676" y="1373400"/>
            <a:ext cx="4177950" cy="3644101"/>
          </a:xfrm>
          <a:prstGeom prst="rect">
            <a:avLst/>
          </a:prstGeom>
          <a:noFill/>
          <a:ln>
            <a:noFill/>
          </a:ln>
        </p:spPr>
      </p:pic>
      <p:pic>
        <p:nvPicPr>
          <p:cNvPr id="135" name="Google Shape;135;p22"/>
          <p:cNvPicPr preferRelativeResize="0"/>
          <p:nvPr/>
        </p:nvPicPr>
        <p:blipFill>
          <a:blip r:embed="rId4">
            <a:alphaModFix/>
          </a:blip>
          <a:stretch>
            <a:fillRect/>
          </a:stretch>
        </p:blipFill>
        <p:spPr>
          <a:xfrm>
            <a:off x="5625950" y="1405463"/>
            <a:ext cx="2597100" cy="3579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141" name="Google Shape;141;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model now does a decent job at correctly predicting periods of high and low generation. It is also quite accurate on the time to pay off a solar investment, between 5 and 15 years for most locations. To improve the model, more U.S. solar locations could provide their generation data to be added to the training set. With more locations to train the model, more weather factors and their effect on solar power can be accounted for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Citations</a:t>
            </a:r>
            <a:endParaRPr/>
          </a:p>
        </p:txBody>
      </p:sp>
      <p:sp>
        <p:nvSpPr>
          <p:cNvPr id="152" name="Google Shape;152;p2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285750" lvl="0" marL="457200" rtl="0" algn="l">
              <a:lnSpc>
                <a:spcPct val="100000"/>
              </a:lnSpc>
              <a:spcBef>
                <a:spcPts val="0"/>
              </a:spcBef>
              <a:spcAft>
                <a:spcPts val="0"/>
              </a:spcAft>
              <a:buClr>
                <a:srgbClr val="000000"/>
              </a:buClr>
              <a:buSzPts val="900"/>
              <a:buFont typeface="Roboto"/>
              <a:buChar char="●"/>
            </a:pPr>
            <a:r>
              <a:rPr lang="en" sz="900" u="sng">
                <a:solidFill>
                  <a:schemeClr val="accent5"/>
                </a:solidFill>
                <a:hlinkClick r:id="rId3">
                  <a:extLst>
                    <a:ext uri="{A12FA001-AC4F-418D-AE19-62706E023703}">
                      <ahyp:hlinkClr val="tx"/>
                    </a:ext>
                  </a:extLst>
                </a:hlinkClick>
              </a:rPr>
              <a:t>https://www.google.com/maps/place/E.W.+Brown+Generating+Station/@37.7822182,-84.7585519,12.07z/data=!4m5!3m4!1s0x8842892350c29433:0x63c4c1a8ac4f665b!8m2!3d37.7884044!4d-84.7136606?hl=en</a:t>
            </a:r>
            <a:r>
              <a:rPr lang="en" sz="900">
                <a:solidFill>
                  <a:srgbClr val="000000"/>
                </a:solidFill>
              </a:rPr>
              <a:t>, Google Images, 3 January, 2023.</a:t>
            </a:r>
            <a:endParaRPr sz="900">
              <a:solidFill>
                <a:srgbClr val="000000"/>
              </a:solidFill>
            </a:endParaRPr>
          </a:p>
          <a:p>
            <a:pPr indent="-285750" lvl="0" marL="457200" rtl="0" algn="l">
              <a:lnSpc>
                <a:spcPct val="100000"/>
              </a:lnSpc>
              <a:spcBef>
                <a:spcPts val="0"/>
              </a:spcBef>
              <a:spcAft>
                <a:spcPts val="0"/>
              </a:spcAft>
              <a:buClr>
                <a:srgbClr val="000000"/>
              </a:buClr>
              <a:buSzPts val="900"/>
              <a:buFont typeface="Roboto"/>
              <a:buChar char="●"/>
            </a:pPr>
            <a:r>
              <a:rPr lang="en" sz="900" u="sng">
                <a:solidFill>
                  <a:schemeClr val="accent5"/>
                </a:solidFill>
                <a:hlinkClick r:id="rId4">
                  <a:extLst>
                    <a:ext uri="{A12FA001-AC4F-418D-AE19-62706E023703}">
                      <ahyp:hlinkClr val="tx"/>
                    </a:ext>
                  </a:extLst>
                </a:hlinkClick>
              </a:rPr>
              <a:t>https://www.ofgem.gov.uk/sites/default/files/docs/2015/03/pv_tool_cdr_final_0.pdf</a:t>
            </a:r>
            <a:r>
              <a:rPr lang="en" sz="900">
                <a:solidFill>
                  <a:srgbClr val="000000"/>
                </a:solidFill>
              </a:rPr>
              <a:t>, Validation of Photovoltaic (PV) Connection Assessment Tool, UK Power Networks, 3 January 2023</a:t>
            </a:r>
            <a:endParaRPr sz="900">
              <a:solidFill>
                <a:srgbClr val="000000"/>
              </a:solidFill>
            </a:endParaRPr>
          </a:p>
          <a:p>
            <a:pPr indent="-285750" lvl="0" marL="457200" rtl="0" algn="l">
              <a:lnSpc>
                <a:spcPct val="100000"/>
              </a:lnSpc>
              <a:spcBef>
                <a:spcPts val="0"/>
              </a:spcBef>
              <a:spcAft>
                <a:spcPts val="0"/>
              </a:spcAft>
              <a:buClr>
                <a:srgbClr val="000000"/>
              </a:buClr>
              <a:buSzPts val="900"/>
              <a:buFont typeface="Roboto"/>
              <a:buChar char="●"/>
            </a:pPr>
            <a:r>
              <a:rPr lang="en" sz="900" u="sng">
                <a:solidFill>
                  <a:schemeClr val="accent5"/>
                </a:solidFill>
                <a:hlinkClick r:id="rId5">
                  <a:extLst>
                    <a:ext uri="{A12FA001-AC4F-418D-AE19-62706E023703}">
                      <ahyp:hlinkClr val="tx"/>
                    </a:ext>
                  </a:extLst>
                </a:hlinkClick>
              </a:rPr>
              <a:t>https://www.nrel.gov/</a:t>
            </a:r>
            <a:r>
              <a:rPr lang="en" sz="900">
                <a:solidFill>
                  <a:srgbClr val="000000"/>
                </a:solidFill>
              </a:rPr>
              <a:t>, National Renewable Energy Laboratory, 3 January , 2023</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Problem</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recent years, the U.S. has seen large investments in green energy. Solar is the most popular for residential customers, for obvious reasons. However, residential customers are currently faced with a difficult question concerning solar; when is this going to pay itself off? Most people have no way of </a:t>
            </a:r>
            <a:r>
              <a:rPr lang="en"/>
              <a:t>determining</a:t>
            </a:r>
            <a:r>
              <a:rPr lang="en"/>
              <a:t> whether they’re location is right for solar based on their own knowledge. I plan to use a combination of weather and solar power generation data to create a model that can determine the time to pay off a solar installation.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Sources:</a:t>
            </a:r>
            <a:endParaRPr/>
          </a:p>
          <a:p>
            <a:pPr indent="-330200" lvl="0" marL="457200" rtl="0" algn="l">
              <a:lnSpc>
                <a:spcPct val="200000"/>
              </a:lnSpc>
              <a:spcBef>
                <a:spcPts val="0"/>
              </a:spcBef>
              <a:spcAft>
                <a:spcPts val="0"/>
              </a:spcAft>
              <a:buSzPts val="1600"/>
              <a:buChar char="●"/>
            </a:pPr>
            <a:r>
              <a:rPr lang="en" sz="1600"/>
              <a:t>U.K. Power Networks</a:t>
            </a:r>
            <a:endParaRPr sz="1600"/>
          </a:p>
          <a:p>
            <a:pPr indent="-330200" lvl="0" marL="457200" rtl="0" algn="l">
              <a:lnSpc>
                <a:spcPct val="200000"/>
              </a:lnSpc>
              <a:spcBef>
                <a:spcPts val="0"/>
              </a:spcBef>
              <a:spcAft>
                <a:spcPts val="0"/>
              </a:spcAft>
              <a:buSzPts val="1600"/>
              <a:buChar char="●"/>
            </a:pPr>
            <a:r>
              <a:rPr lang="en" sz="1600"/>
              <a:t>National renewable Energy Laboratory - NSRDB </a:t>
            </a:r>
            <a:endParaRPr sz="1600"/>
          </a:p>
          <a:p>
            <a:pPr indent="-330200" lvl="0" marL="457200" rtl="0" algn="l">
              <a:lnSpc>
                <a:spcPct val="200000"/>
              </a:lnSpc>
              <a:spcBef>
                <a:spcPts val="0"/>
              </a:spcBef>
              <a:spcAft>
                <a:spcPts val="0"/>
              </a:spcAft>
              <a:buSzPts val="1600"/>
              <a:buChar char="●"/>
            </a:pPr>
            <a:r>
              <a:rPr lang="en" sz="1600"/>
              <a:t>E.W. Brown Solar Facility</a:t>
            </a:r>
            <a:endParaRPr sz="1600"/>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 name="Google Shape;78;p15"/>
          <p:cNvPicPr preferRelativeResize="0"/>
          <p:nvPr/>
        </p:nvPicPr>
        <p:blipFill>
          <a:blip r:embed="rId3">
            <a:alphaModFix/>
          </a:blip>
          <a:stretch>
            <a:fillRect/>
          </a:stretch>
        </p:blipFill>
        <p:spPr>
          <a:xfrm>
            <a:off x="4644688" y="2760725"/>
            <a:ext cx="2693175" cy="1838800"/>
          </a:xfrm>
          <a:prstGeom prst="rect">
            <a:avLst/>
          </a:prstGeom>
          <a:noFill/>
          <a:ln>
            <a:noFill/>
          </a:ln>
        </p:spPr>
      </p:pic>
      <p:pic>
        <p:nvPicPr>
          <p:cNvPr id="79" name="Google Shape;79;p15"/>
          <p:cNvPicPr preferRelativeResize="0"/>
          <p:nvPr/>
        </p:nvPicPr>
        <p:blipFill>
          <a:blip r:embed="rId4">
            <a:alphaModFix/>
          </a:blip>
          <a:stretch>
            <a:fillRect/>
          </a:stretch>
        </p:blipFill>
        <p:spPr>
          <a:xfrm>
            <a:off x="4650663" y="500925"/>
            <a:ext cx="2681208" cy="1828875"/>
          </a:xfrm>
          <a:prstGeom prst="rect">
            <a:avLst/>
          </a:prstGeom>
          <a:noFill/>
          <a:ln>
            <a:noFill/>
          </a:ln>
        </p:spPr>
      </p:pic>
      <p:pic>
        <p:nvPicPr>
          <p:cNvPr id="80" name="Google Shape;80;p15"/>
          <p:cNvPicPr preferRelativeResize="0"/>
          <p:nvPr/>
        </p:nvPicPr>
        <p:blipFill>
          <a:blip r:embed="rId5">
            <a:alphaModFix/>
          </a:blip>
          <a:stretch>
            <a:fillRect/>
          </a:stretch>
        </p:blipFill>
        <p:spPr>
          <a:xfrm>
            <a:off x="6613950" y="1974500"/>
            <a:ext cx="2197124" cy="103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t>
            </a:r>
            <a:r>
              <a:rPr lang="en"/>
              <a:t>orrelations and Important Features</a:t>
            </a:r>
            <a:endParaRPr/>
          </a:p>
        </p:txBody>
      </p:sp>
      <p:sp>
        <p:nvSpPr>
          <p:cNvPr id="86" name="Google Shape;86;p1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Temp and humidity are </a:t>
            </a:r>
            <a:r>
              <a:rPr lang="en"/>
              <a:t>expectedly</a:t>
            </a:r>
            <a:r>
              <a:rPr lang="en"/>
              <a:t> very correlated with wind chill and heat index</a:t>
            </a:r>
            <a:endParaRPr/>
          </a:p>
          <a:p>
            <a:pPr indent="-311150" lvl="0" marL="457200" rtl="0" algn="l">
              <a:lnSpc>
                <a:spcPct val="200000"/>
              </a:lnSpc>
              <a:spcBef>
                <a:spcPts val="0"/>
              </a:spcBef>
              <a:spcAft>
                <a:spcPts val="0"/>
              </a:spcAft>
              <a:buSzPts val="1300"/>
              <a:buChar char="●"/>
            </a:pPr>
            <a:r>
              <a:rPr lang="en"/>
              <a:t>Solar radiation and temp are correlated with the amount of power generated.</a:t>
            </a:r>
            <a:endParaRPr/>
          </a:p>
          <a:p>
            <a:pPr indent="-311150" lvl="0" marL="457200" rtl="0" algn="l">
              <a:lnSpc>
                <a:spcPct val="200000"/>
              </a:lnSpc>
              <a:spcBef>
                <a:spcPts val="0"/>
              </a:spcBef>
              <a:spcAft>
                <a:spcPts val="0"/>
              </a:spcAft>
              <a:buSzPts val="1300"/>
              <a:buChar char="●"/>
            </a:pPr>
            <a:r>
              <a:rPr lang="en"/>
              <a:t>Solar radiation is expected to be the most important feature to the model</a:t>
            </a:r>
            <a:endParaRPr/>
          </a:p>
        </p:txBody>
      </p:sp>
      <p:sp>
        <p:nvSpPr>
          <p:cNvPr id="87" name="Google Shape;87;p16"/>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6"/>
          <p:cNvPicPr preferRelativeResize="0"/>
          <p:nvPr/>
        </p:nvPicPr>
        <p:blipFill>
          <a:blip r:embed="rId3">
            <a:alphaModFix/>
          </a:blip>
          <a:stretch>
            <a:fillRect/>
          </a:stretch>
        </p:blipFill>
        <p:spPr>
          <a:xfrm>
            <a:off x="4832400" y="1340975"/>
            <a:ext cx="3999901" cy="3508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Power Generated at the Different U.K. Sites</a:t>
            </a:r>
            <a:endParaRPr/>
          </a:p>
        </p:txBody>
      </p:sp>
      <p:sp>
        <p:nvSpPr>
          <p:cNvPr id="94" name="Google Shape;94;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None of the power stations generated much power at all. However, they all have outliers showing that sometimes the weather was right enough. These low numbers and large amount of outliers could be a problem for our model later on.</a:t>
            </a:r>
            <a:endParaRPr/>
          </a:p>
        </p:txBody>
      </p:sp>
      <p:pic>
        <p:nvPicPr>
          <p:cNvPr id="95" name="Google Shape;95;p17"/>
          <p:cNvPicPr preferRelativeResize="0"/>
          <p:nvPr/>
        </p:nvPicPr>
        <p:blipFill>
          <a:blip r:embed="rId3">
            <a:alphaModFix/>
          </a:blip>
          <a:stretch>
            <a:fillRect/>
          </a:stretch>
        </p:blipFill>
        <p:spPr>
          <a:xfrm>
            <a:off x="4644675" y="2225338"/>
            <a:ext cx="3175722" cy="1828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Initial Modeling Results</a:t>
            </a:r>
            <a:endParaRPr/>
          </a:p>
        </p:txBody>
      </p:sp>
      <p:sp>
        <p:nvSpPr>
          <p:cNvPr id="101" name="Google Shape;101;p18"/>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Initial modeling results show promise. We are achieving an r2 value of 0.66 on the training set and 0.44 on the test set. While not perfect, this does show that the features given are able to describe the target variable, at least somewhat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best model was shown to be a gradient boosting regressor</a:t>
            </a:r>
            <a:endParaRPr/>
          </a:p>
        </p:txBody>
      </p:sp>
      <p:sp>
        <p:nvSpPr>
          <p:cNvPr id="102" name="Google Shape;102;p18"/>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03" name="Google Shape;103;p18"/>
          <p:cNvPicPr preferRelativeResize="0"/>
          <p:nvPr/>
        </p:nvPicPr>
        <p:blipFill>
          <a:blip r:embed="rId3">
            <a:alphaModFix/>
          </a:blip>
          <a:stretch>
            <a:fillRect/>
          </a:stretch>
        </p:blipFill>
        <p:spPr>
          <a:xfrm>
            <a:off x="5719475" y="1312298"/>
            <a:ext cx="3148636" cy="3076199"/>
          </a:xfrm>
          <a:prstGeom prst="rect">
            <a:avLst/>
          </a:prstGeom>
          <a:noFill/>
          <a:ln>
            <a:noFill/>
          </a:ln>
        </p:spPr>
      </p:pic>
      <p:pic>
        <p:nvPicPr>
          <p:cNvPr id="104" name="Google Shape;104;p18"/>
          <p:cNvPicPr preferRelativeResize="0"/>
          <p:nvPr/>
        </p:nvPicPr>
        <p:blipFill>
          <a:blip r:embed="rId4">
            <a:alphaModFix/>
          </a:blip>
          <a:stretch>
            <a:fillRect/>
          </a:stretch>
        </p:blipFill>
        <p:spPr>
          <a:xfrm>
            <a:off x="25" y="4435400"/>
            <a:ext cx="9144000" cy="708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Issue</a:t>
            </a:r>
            <a:endParaRPr/>
          </a:p>
        </p:txBody>
      </p:sp>
      <p:sp>
        <p:nvSpPr>
          <p:cNvPr id="110" name="Google Shape;110;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model worked well on the UK data in training. However, when used to predict on the NSRDB data, the model showed wildly incorrect data.</a:t>
            </a:r>
            <a:endParaRPr/>
          </a:p>
          <a:p>
            <a:pPr indent="0" lvl="0" marL="0" rtl="0" algn="l">
              <a:spcBef>
                <a:spcPts val="1200"/>
              </a:spcBef>
              <a:spcAft>
                <a:spcPts val="1200"/>
              </a:spcAft>
              <a:buNone/>
            </a:pPr>
            <a:r>
              <a:rPr lang="en"/>
              <a:t>The model is showing the most power being generated in winter months and the least power being generated in summer months</a:t>
            </a:r>
            <a:endParaRPr/>
          </a:p>
        </p:txBody>
      </p:sp>
      <p:pic>
        <p:nvPicPr>
          <p:cNvPr id="111" name="Google Shape;111;p19"/>
          <p:cNvPicPr preferRelativeResize="0"/>
          <p:nvPr/>
        </p:nvPicPr>
        <p:blipFill>
          <a:blip r:embed="rId3">
            <a:alphaModFix/>
          </a:blip>
          <a:stretch>
            <a:fillRect/>
          </a:stretch>
        </p:blipFill>
        <p:spPr>
          <a:xfrm>
            <a:off x="4644675" y="2212900"/>
            <a:ext cx="3984899" cy="280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 W. Brown Solar Facility</a:t>
            </a:r>
            <a:endParaRPr/>
          </a:p>
        </p:txBody>
      </p:sp>
      <p:sp>
        <p:nvSpPr>
          <p:cNvPr id="117" name="Google Shape;117;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 re-trained the model </a:t>
            </a:r>
            <a:r>
              <a:rPr lang="en"/>
              <a:t>with solar power data from the E.W. Brown Solar Facility and weather data from the NSRDB</a:t>
            </a:r>
            <a:endParaRPr/>
          </a:p>
        </p:txBody>
      </p:sp>
      <p:pic>
        <p:nvPicPr>
          <p:cNvPr id="118" name="Google Shape;118;p20"/>
          <p:cNvPicPr preferRelativeResize="0"/>
          <p:nvPr/>
        </p:nvPicPr>
        <p:blipFill>
          <a:blip r:embed="rId3">
            <a:alphaModFix/>
          </a:blip>
          <a:stretch>
            <a:fillRect/>
          </a:stretch>
        </p:blipFill>
        <p:spPr>
          <a:xfrm>
            <a:off x="4644675" y="1447725"/>
            <a:ext cx="2438400" cy="1562100"/>
          </a:xfrm>
          <a:prstGeom prst="rect">
            <a:avLst/>
          </a:prstGeom>
          <a:noFill/>
          <a:ln>
            <a:noFill/>
          </a:ln>
        </p:spPr>
      </p:pic>
      <p:pic>
        <p:nvPicPr>
          <p:cNvPr id="119" name="Google Shape;119;p20"/>
          <p:cNvPicPr preferRelativeResize="0"/>
          <p:nvPr/>
        </p:nvPicPr>
        <p:blipFill>
          <a:blip r:embed="rId4">
            <a:alphaModFix/>
          </a:blip>
          <a:stretch>
            <a:fillRect/>
          </a:stretch>
        </p:blipFill>
        <p:spPr>
          <a:xfrm>
            <a:off x="6220275" y="3177775"/>
            <a:ext cx="2590800" cy="1562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Modeling Results</a:t>
            </a:r>
            <a:endParaRPr/>
          </a:p>
        </p:txBody>
      </p:sp>
      <p:sp>
        <p:nvSpPr>
          <p:cNvPr id="125" name="Google Shape;125;p21"/>
          <p:cNvSpPr txBox="1"/>
          <p:nvPr>
            <p:ph idx="1" type="body"/>
          </p:nvPr>
        </p:nvSpPr>
        <p:spPr>
          <a:xfrm>
            <a:off x="4644675" y="500925"/>
            <a:ext cx="4166400" cy="456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replacing the training data, the model that was found to perform the best was a random forest regressor.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time estimated to pay off a 6kW installation is 12.5 years. This estimation does not include any money from tax credits, so it will be lower in actuality. However, this is a great result, as most sources place the time to pay of a solar investment at 5 to 15 years.</a:t>
            </a:r>
            <a:endParaRPr/>
          </a:p>
        </p:txBody>
      </p:sp>
      <p:pic>
        <p:nvPicPr>
          <p:cNvPr id="126" name="Google Shape;126;p21"/>
          <p:cNvPicPr preferRelativeResize="0"/>
          <p:nvPr/>
        </p:nvPicPr>
        <p:blipFill>
          <a:blip r:embed="rId3">
            <a:alphaModFix/>
          </a:blip>
          <a:stretch>
            <a:fillRect/>
          </a:stretch>
        </p:blipFill>
        <p:spPr>
          <a:xfrm>
            <a:off x="4644675" y="1325800"/>
            <a:ext cx="4322399" cy="2292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334622"/>
      </a:dk2>
      <a:lt2>
        <a:srgbClr val="334622"/>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